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4" r:id="rId3"/>
    <p:sldId id="276" r:id="rId4"/>
    <p:sldId id="265" r:id="rId5"/>
    <p:sldId id="266" r:id="rId6"/>
    <p:sldId id="267" r:id="rId7"/>
    <p:sldId id="269" r:id="rId8"/>
    <p:sldId id="268" r:id="rId9"/>
    <p:sldId id="271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F51"/>
    <a:srgbClr val="9A6162"/>
    <a:srgbClr val="65A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8" autoAdjust="0"/>
    <p:restoredTop sz="94660"/>
  </p:normalViewPr>
  <p:slideViewPr>
    <p:cSldViewPr snapToGrid="0">
      <p:cViewPr varScale="1">
        <p:scale>
          <a:sx n="64" d="100"/>
          <a:sy n="64" d="100"/>
        </p:scale>
        <p:origin x="9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5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8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50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4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47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85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839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81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2022-02-21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7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4015032" y="3286984"/>
            <a:ext cx="4806461" cy="644769"/>
          </a:xfrm>
          <a:prstGeom prst="roundRect">
            <a:avLst>
              <a:gd name="adj" fmla="val 50000"/>
            </a:avLst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619501" y="2581275"/>
            <a:ext cx="5078168" cy="1028093"/>
          </a:xfrm>
          <a:prstGeom prst="roundRect">
            <a:avLst>
              <a:gd name="adj" fmla="val 50000"/>
            </a:avLst>
          </a:prstGeom>
          <a:solidFill>
            <a:srgbClr val="65AEC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dist="889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대전시 거주지 </a:t>
            </a:r>
            <a:endParaRPr lang="en-US" altLang="ko-KR" sz="2800" dirty="0" smtClean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ko-KR" altLang="en-US" sz="2600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선호도 및 활성화 분석 시각화</a:t>
            </a:r>
            <a:endParaRPr lang="en-US" altLang="ko-KR" sz="26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270961" y="4479571"/>
            <a:ext cx="259578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강민지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경영학과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20161211)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 flipV="1">
            <a:off x="5215964" y="3977457"/>
            <a:ext cx="722243" cy="675239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양쪽 모서리가 둥근 사각형 183"/>
          <p:cNvSpPr/>
          <p:nvPr/>
        </p:nvSpPr>
        <p:spPr>
          <a:xfrm>
            <a:off x="4191395" y="2173485"/>
            <a:ext cx="1385690" cy="40779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75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22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3789809" y="206398"/>
            <a:ext cx="4685406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 smtClean="0">
                <a:solidFill>
                  <a:srgbClr val="C04F51"/>
                </a:solidFill>
              </a:rPr>
              <a:t>1. </a:t>
            </a:r>
            <a:r>
              <a:rPr lang="ko-KR" altLang="en-US" sz="2200" b="1" dirty="0" err="1" smtClean="0">
                <a:solidFill>
                  <a:srgbClr val="C04F51"/>
                </a:solidFill>
              </a:rPr>
              <a:t>도마동</a:t>
            </a:r>
            <a:endParaRPr lang="en-US" altLang="ko-KR" sz="2200" b="1" dirty="0">
              <a:solidFill>
                <a:srgbClr val="C04F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74" y="1329188"/>
            <a:ext cx="7125006" cy="52134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772" y="1175657"/>
            <a:ext cx="11625942" cy="5520487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802880" y="1478280"/>
            <a:ext cx="3596640" cy="4876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1658588"/>
            <a:ext cx="309332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rgbClr val="44546A">
                    <a:lumMod val="75000"/>
                  </a:srgbClr>
                </a:solidFill>
              </a:rPr>
              <a:t>학세권</a:t>
            </a:r>
            <a:endParaRPr lang="ko-KR" altLang="en-US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초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중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고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대학교가 고르게 있음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2746041"/>
            <a:ext cx="309332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rgbClr val="44546A">
                    <a:lumMod val="75000"/>
                  </a:srgbClr>
                </a:solidFill>
              </a:rPr>
              <a:t>숲세권</a:t>
            </a:r>
            <a:endParaRPr lang="ko-KR" altLang="en-US" sz="1600" b="1" dirty="0" smtClean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3648510"/>
            <a:ext cx="309332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편의시설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마트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병원 등이 고르게 존재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8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3789809" y="206398"/>
            <a:ext cx="4685406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 smtClean="0">
                <a:solidFill>
                  <a:srgbClr val="C04F51"/>
                </a:solidFill>
              </a:rPr>
              <a:t>2. </a:t>
            </a:r>
            <a:r>
              <a:rPr lang="ko-KR" altLang="en-US" sz="2200" b="1" dirty="0" err="1" smtClean="0">
                <a:solidFill>
                  <a:srgbClr val="C04F51"/>
                </a:solidFill>
              </a:rPr>
              <a:t>괴정동</a:t>
            </a:r>
            <a:r>
              <a:rPr lang="en-US" altLang="ko-KR" sz="2200" b="1" dirty="0" smtClean="0">
                <a:solidFill>
                  <a:srgbClr val="C04F51"/>
                </a:solidFill>
              </a:rPr>
              <a:t>, </a:t>
            </a:r>
            <a:r>
              <a:rPr lang="ko-KR" altLang="en-US" sz="2200" b="1" dirty="0" err="1" smtClean="0">
                <a:solidFill>
                  <a:srgbClr val="C04F51"/>
                </a:solidFill>
              </a:rPr>
              <a:t>내동</a:t>
            </a:r>
            <a:endParaRPr lang="en-US" altLang="ko-KR" sz="2200" b="1" dirty="0">
              <a:solidFill>
                <a:srgbClr val="C04F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" y="1329188"/>
            <a:ext cx="6957648" cy="52134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772" y="1175657"/>
            <a:ext cx="11625942" cy="5520487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1658588"/>
            <a:ext cx="309332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rgbClr val="44546A">
                    <a:lumMod val="75000"/>
                  </a:srgbClr>
                </a:solidFill>
              </a:rPr>
              <a:t>학세권</a:t>
            </a:r>
            <a:endParaRPr lang="ko-KR" altLang="en-US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초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중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고등학교가 고르게 있음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02880" y="1478280"/>
            <a:ext cx="3596640" cy="4876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2609121"/>
            <a:ext cx="309332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편의시설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마트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병원 등 존재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3581221"/>
            <a:ext cx="30933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공원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산책 등을 할 수 있는 작은 공원 존재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9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3789809" y="206398"/>
            <a:ext cx="4685406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 smtClean="0">
                <a:solidFill>
                  <a:srgbClr val="C04F51"/>
                </a:solidFill>
              </a:rPr>
              <a:t>3. </a:t>
            </a:r>
            <a:r>
              <a:rPr lang="ko-KR" altLang="en-US" sz="2200" b="1" dirty="0" err="1" smtClean="0">
                <a:solidFill>
                  <a:srgbClr val="C04F51"/>
                </a:solidFill>
              </a:rPr>
              <a:t>둔산동</a:t>
            </a:r>
            <a:r>
              <a:rPr lang="en-US" altLang="ko-KR" sz="2200" b="1" dirty="0" smtClean="0">
                <a:solidFill>
                  <a:srgbClr val="C04F51"/>
                </a:solidFill>
              </a:rPr>
              <a:t>, </a:t>
            </a:r>
            <a:r>
              <a:rPr lang="ko-KR" altLang="en-US" sz="2200" b="1" dirty="0" err="1" smtClean="0">
                <a:solidFill>
                  <a:srgbClr val="C04F51"/>
                </a:solidFill>
              </a:rPr>
              <a:t>탄방동</a:t>
            </a:r>
            <a:endParaRPr lang="en-US" altLang="ko-KR" sz="2200" b="1" dirty="0">
              <a:solidFill>
                <a:srgbClr val="C04F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12" y="1327584"/>
            <a:ext cx="7313197" cy="518340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772" y="1175657"/>
            <a:ext cx="11625942" cy="5520487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8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3789809" y="206398"/>
            <a:ext cx="4685406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 smtClean="0">
                <a:solidFill>
                  <a:srgbClr val="C04F51"/>
                </a:solidFill>
              </a:rPr>
              <a:t>3. </a:t>
            </a:r>
            <a:r>
              <a:rPr lang="ko-KR" altLang="en-US" sz="2200" b="1" dirty="0" err="1" smtClean="0">
                <a:solidFill>
                  <a:srgbClr val="C04F51"/>
                </a:solidFill>
              </a:rPr>
              <a:t>둔산동</a:t>
            </a:r>
            <a:r>
              <a:rPr lang="en-US" altLang="ko-KR" sz="2200" b="1" dirty="0" smtClean="0">
                <a:solidFill>
                  <a:srgbClr val="C04F51"/>
                </a:solidFill>
              </a:rPr>
              <a:t>, </a:t>
            </a:r>
            <a:r>
              <a:rPr lang="ko-KR" altLang="en-US" sz="2200" b="1" dirty="0" err="1" smtClean="0">
                <a:solidFill>
                  <a:srgbClr val="C04F51"/>
                </a:solidFill>
              </a:rPr>
              <a:t>탄방동</a:t>
            </a:r>
            <a:endParaRPr lang="en-US" altLang="ko-KR" sz="2200" b="1" dirty="0">
              <a:solidFill>
                <a:srgbClr val="C04F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3" y="1394782"/>
            <a:ext cx="7003368" cy="50822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772" y="1175657"/>
            <a:ext cx="11625942" cy="5520487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1658588"/>
            <a:ext cx="30933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rgbClr val="44546A">
                    <a:lumMod val="75000"/>
                  </a:srgbClr>
                </a:solidFill>
              </a:rPr>
              <a:t>학세권</a:t>
            </a:r>
            <a:endParaRPr lang="ko-KR" altLang="en-US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초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중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고등학교가 고르게 있음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-&gt;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주변에 유명한 학원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02880" y="1478280"/>
            <a:ext cx="3596640" cy="4876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2796391"/>
            <a:ext cx="309332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편의시설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크고 작은 마트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병원 등 존재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3581221"/>
            <a:ext cx="309332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공원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강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산책 등을 할 수 있는 크고 작은 공원들 존재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한밭수목원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정부 청사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5079549"/>
            <a:ext cx="34438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치안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경찰서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검찰청 등 이 있어 치안이 좋음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8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0054" y="2394857"/>
            <a:ext cx="5529943" cy="3120572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4524" y="3272083"/>
            <a:ext cx="5950647" cy="1366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C04F51"/>
                </a:solidFill>
              </a:rPr>
              <a:t>대전에서 사람들이 선호 할만한 동네가 </a:t>
            </a:r>
            <a:endParaRPr lang="en-US" altLang="ko-KR" b="1" dirty="0" smtClean="0">
              <a:solidFill>
                <a:srgbClr val="C04F5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C04F51"/>
                </a:solidFill>
              </a:rPr>
              <a:t>궁금해서 주제로 선정하게 되었습니다</a:t>
            </a:r>
            <a:r>
              <a:rPr lang="en-US" altLang="ko-KR" b="1" dirty="0" smtClean="0">
                <a:solidFill>
                  <a:srgbClr val="C04F51"/>
                </a:solidFill>
              </a:rPr>
              <a:t>.</a:t>
            </a:r>
            <a:endParaRPr lang="en-US" altLang="ko-KR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228458" y="1009952"/>
            <a:ext cx="4156342" cy="644769"/>
          </a:xfrm>
          <a:prstGeom prst="roundRect">
            <a:avLst>
              <a:gd name="adj" fmla="val 50000"/>
            </a:avLst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26855" y="936744"/>
            <a:ext cx="4156342" cy="644769"/>
          </a:xfrm>
          <a:prstGeom prst="roundRect">
            <a:avLst>
              <a:gd name="adj" fmla="val 50000"/>
            </a:avLst>
          </a:prstGeom>
          <a:solidFill>
            <a:srgbClr val="65AEC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주제 선정 이유</a:t>
            </a:r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91794" y="1009952"/>
            <a:ext cx="4345463" cy="644769"/>
          </a:xfrm>
          <a:prstGeom prst="roundRect">
            <a:avLst>
              <a:gd name="adj" fmla="val 50000"/>
            </a:avLst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schemeClr val="bg1"/>
            </a:bgClr>
          </a:patt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90192" y="936743"/>
            <a:ext cx="4330958" cy="644769"/>
          </a:xfrm>
          <a:prstGeom prst="roundRect">
            <a:avLst>
              <a:gd name="adj" fmla="val 50000"/>
            </a:avLst>
          </a:prstGeom>
          <a:solidFill>
            <a:srgbClr val="65AEC1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출처</a:t>
            </a:r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90701" y="2407595"/>
            <a:ext cx="5529943" cy="3107834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80347" y="3272083"/>
            <a:ext cx="5950647" cy="1366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C04F51"/>
                </a:solidFill>
              </a:rPr>
              <a:t>공공데이터</a:t>
            </a:r>
            <a:r>
              <a:rPr lang="ko-KR" altLang="en-US" b="1" dirty="0" smtClean="0">
                <a:solidFill>
                  <a:srgbClr val="C04F51"/>
                </a:solidFill>
              </a:rPr>
              <a:t> 포털</a:t>
            </a:r>
            <a:endParaRPr lang="en-US" altLang="ko-KR" b="1" dirty="0" smtClean="0">
              <a:solidFill>
                <a:srgbClr val="C04F5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C04F51"/>
                </a:solidFill>
              </a:rPr>
              <a:t>대전광역시</a:t>
            </a:r>
            <a:r>
              <a:rPr lang="en-US" altLang="ko-KR" b="1" dirty="0" smtClean="0">
                <a:solidFill>
                  <a:srgbClr val="C04F51"/>
                </a:solidFill>
              </a:rPr>
              <a:t>-</a:t>
            </a:r>
            <a:r>
              <a:rPr lang="ko-KR" altLang="en-US" b="1" dirty="0" smtClean="0">
                <a:solidFill>
                  <a:srgbClr val="C04F51"/>
                </a:solidFill>
              </a:rPr>
              <a:t>스마트시티과</a:t>
            </a:r>
            <a:endParaRPr lang="en-US" altLang="ko-KR" b="1" dirty="0" smtClean="0">
              <a:solidFill>
                <a:srgbClr val="C04F5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대전광역시 주택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현황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rgbClr val="C04F51"/>
                </a:solidFill>
              </a:rPr>
              <a:t>데이터 사용</a:t>
            </a:r>
            <a:endParaRPr lang="en-US" altLang="ko-KR" sz="105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3789809" y="206398"/>
            <a:ext cx="4685406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solidFill>
                  <a:srgbClr val="C04F51"/>
                </a:solidFill>
              </a:rPr>
              <a:t>대전광역시 주택 현황 </a:t>
            </a:r>
            <a:r>
              <a:rPr lang="en-US" altLang="ko-KR" sz="2200" b="1" dirty="0" smtClean="0">
                <a:solidFill>
                  <a:srgbClr val="C04F51"/>
                </a:solidFill>
              </a:rPr>
              <a:t>(</a:t>
            </a:r>
            <a:r>
              <a:rPr lang="ko-KR" altLang="en-US" sz="2200" b="1" dirty="0" smtClean="0">
                <a:solidFill>
                  <a:srgbClr val="C04F51"/>
                </a:solidFill>
              </a:rPr>
              <a:t>원본 데이터</a:t>
            </a:r>
            <a:r>
              <a:rPr lang="en-US" altLang="ko-KR" sz="2200" b="1" dirty="0" smtClean="0">
                <a:solidFill>
                  <a:srgbClr val="C04F51"/>
                </a:solidFill>
              </a:rPr>
              <a:t>)</a:t>
            </a:r>
            <a:r>
              <a:rPr lang="ko-KR" altLang="en-US" sz="2200" b="1" dirty="0" smtClean="0">
                <a:solidFill>
                  <a:srgbClr val="C04F51"/>
                </a:solidFill>
              </a:rPr>
              <a:t> </a:t>
            </a:r>
            <a:endParaRPr lang="en-US" altLang="ko-KR" sz="2200" b="1" dirty="0">
              <a:solidFill>
                <a:srgbClr val="C04F5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455" y="1312577"/>
            <a:ext cx="8244114" cy="53835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5772" y="1175657"/>
            <a:ext cx="11625942" cy="5520487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77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4066708" y="206398"/>
            <a:ext cx="4131607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solidFill>
                  <a:srgbClr val="C04F51"/>
                </a:solidFill>
              </a:rPr>
              <a:t>데이터 전처리</a:t>
            </a:r>
            <a:endParaRPr lang="en-US" altLang="ko-KR" sz="2200" b="1" dirty="0">
              <a:solidFill>
                <a:srgbClr val="C04F5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078084" y="1979191"/>
            <a:ext cx="1031563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대전 주소지 변수 생성 후 데이터에 붙이기 </a:t>
            </a: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주소지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&lt;- paste(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dt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$"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관할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자치구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",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dt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$"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상세주소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")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&lt;-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cbind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dt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주소지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write.csv(data,"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대전주택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주소지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.csv",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row.names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= TRUE)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078084" y="4076966"/>
            <a:ext cx="92195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구글 키 이용하여 경도 위도 생성</a:t>
            </a: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data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$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주소지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&lt;- enc2utf8(data$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주소지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data$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주소지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&lt;-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as.character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(data$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주소지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adata_1 &lt;-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mutate_geocode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(data,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주소지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source="google")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write.csv(adata_1,"address_data.csv",row.names = TRUE)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75772" y="1175657"/>
            <a:ext cx="11625942" cy="5520487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97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3789809" y="206398"/>
            <a:ext cx="4685406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solidFill>
                  <a:srgbClr val="C04F51"/>
                </a:solidFill>
              </a:rPr>
              <a:t>전 처리 후 데이터 </a:t>
            </a:r>
            <a:endParaRPr lang="en-US" altLang="ko-KR" sz="2200" b="1" dirty="0">
              <a:solidFill>
                <a:srgbClr val="C04F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5" y="1312577"/>
            <a:ext cx="11572653" cy="52134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5772" y="1175657"/>
            <a:ext cx="11625942" cy="5520487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9216571" y="1327090"/>
            <a:ext cx="2627085" cy="5213423"/>
          </a:xfrm>
          <a:prstGeom prst="roundRect">
            <a:avLst/>
          </a:prstGeom>
          <a:noFill/>
          <a:ln w="38100">
            <a:solidFill>
              <a:srgbClr val="C04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2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3789809" y="206398"/>
            <a:ext cx="4685406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solidFill>
                  <a:srgbClr val="C04F51"/>
                </a:solidFill>
              </a:rPr>
              <a:t>관할</a:t>
            </a:r>
            <a:r>
              <a:rPr lang="en-US" altLang="ko-KR" sz="2200" b="1" dirty="0" smtClean="0">
                <a:solidFill>
                  <a:srgbClr val="C04F51"/>
                </a:solidFill>
              </a:rPr>
              <a:t>.</a:t>
            </a:r>
            <a:r>
              <a:rPr lang="ko-KR" altLang="en-US" sz="2200" b="1" dirty="0" smtClean="0">
                <a:solidFill>
                  <a:srgbClr val="C04F51"/>
                </a:solidFill>
              </a:rPr>
              <a:t>자치구별 주택 수 비교</a:t>
            </a:r>
            <a:endParaRPr lang="en-US" altLang="ko-KR" sz="2200" b="1" dirty="0">
              <a:solidFill>
                <a:srgbClr val="C04F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29" y="1329188"/>
            <a:ext cx="7093531" cy="52134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772" y="1175657"/>
            <a:ext cx="11625942" cy="5520487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802880" y="1478280"/>
            <a:ext cx="3749042" cy="4876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rot="10800000">
            <a:off x="6461760" y="3798832"/>
            <a:ext cx="1859280" cy="788408"/>
          </a:xfrm>
          <a:prstGeom prst="bentConnector3">
            <a:avLst>
              <a:gd name="adj1" fmla="val 50000"/>
            </a:avLst>
          </a:prstGeom>
          <a:ln w="38100">
            <a:solidFill>
              <a:srgbClr val="C04F5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37592" y="3364492"/>
            <a:ext cx="5882640" cy="933188"/>
          </a:xfrm>
          <a:prstGeom prst="roundRect">
            <a:avLst/>
          </a:prstGeom>
          <a:noFill/>
          <a:ln w="28575">
            <a:solidFill>
              <a:srgbClr val="C04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475215" y="4297680"/>
            <a:ext cx="272618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C04F51"/>
                </a:solidFill>
              </a:rPr>
              <a:t>서구가 가장 많음</a:t>
            </a:r>
            <a:endParaRPr lang="en-US" altLang="ko-KR" b="1" dirty="0">
              <a:solidFill>
                <a:srgbClr val="C04F5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02881" y="1710785"/>
            <a:ext cx="36198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n-ea"/>
              </a:rPr>
              <a:t>tb</a:t>
            </a:r>
            <a:r>
              <a:rPr lang="en-US" altLang="ko-KR" sz="1400" dirty="0">
                <a:latin typeface="+mn-ea"/>
              </a:rPr>
              <a:t> &lt;- table(</a:t>
            </a:r>
            <a:r>
              <a:rPr lang="en-US" altLang="ko-KR" sz="1400" dirty="0" err="1">
                <a:latin typeface="+mn-ea"/>
              </a:rPr>
              <a:t>data.add</a:t>
            </a:r>
            <a:r>
              <a:rPr lang="en-US" altLang="ko-KR" sz="1400" dirty="0">
                <a:latin typeface="+mn-ea"/>
              </a:rPr>
              <a:t>$</a:t>
            </a:r>
            <a:r>
              <a:rPr lang="ko-KR" altLang="en-US" sz="1400" dirty="0">
                <a:latin typeface="+mn-ea"/>
              </a:rPr>
              <a:t>관할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자치구</a:t>
            </a:r>
            <a:r>
              <a:rPr lang="en-US" altLang="ko-KR" sz="1400" dirty="0">
                <a:latin typeface="+mn-ea"/>
              </a:rPr>
              <a:t>) 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%&gt;% </a:t>
            </a:r>
            <a:r>
              <a:rPr lang="en-US" altLang="ko-KR" sz="1400" dirty="0" err="1">
                <a:latin typeface="+mn-ea"/>
              </a:rPr>
              <a:t>as.data.frame</a:t>
            </a:r>
            <a:r>
              <a:rPr lang="en-US" altLang="ko-KR" sz="1400" dirty="0">
                <a:latin typeface="+mn-ea"/>
              </a:rPr>
              <a:t>()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fig &lt;- </a:t>
            </a:r>
            <a:r>
              <a:rPr lang="en-US" altLang="ko-KR" sz="1400" dirty="0" err="1">
                <a:latin typeface="+mn-ea"/>
              </a:rPr>
              <a:t>plot_ly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tb</a:t>
            </a:r>
            <a:r>
              <a:rPr lang="en-US" altLang="ko-KR" sz="1400" dirty="0">
                <a:latin typeface="+mn-ea"/>
              </a:rPr>
              <a:t>, x = ~</a:t>
            </a:r>
            <a:r>
              <a:rPr lang="en-US" altLang="ko-KR" sz="1400" dirty="0" err="1">
                <a:latin typeface="+mn-ea"/>
              </a:rPr>
              <a:t>Freq</a:t>
            </a:r>
            <a:r>
              <a:rPr lang="en-US" altLang="ko-KR" sz="1400" dirty="0">
                <a:latin typeface="+mn-ea"/>
              </a:rPr>
              <a:t>, y = ~Var1, type ="bar", color = ~Var1)</a:t>
            </a:r>
          </a:p>
          <a:p>
            <a:r>
              <a:rPr lang="en-US" altLang="ko-KR" sz="1400" dirty="0">
                <a:latin typeface="+mn-ea"/>
              </a:rPr>
              <a:t>fig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67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3789809" y="206398"/>
            <a:ext cx="4685406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b="1" dirty="0">
                <a:solidFill>
                  <a:srgbClr val="C04F51"/>
                </a:solidFill>
              </a:rPr>
              <a:t>관할</a:t>
            </a:r>
            <a:r>
              <a:rPr lang="en-US" altLang="ko-KR" sz="2200" b="1" dirty="0">
                <a:solidFill>
                  <a:srgbClr val="C04F51"/>
                </a:solidFill>
              </a:rPr>
              <a:t>.</a:t>
            </a:r>
            <a:r>
              <a:rPr lang="ko-KR" altLang="en-US" sz="2200" b="1" dirty="0" smtClean="0">
                <a:solidFill>
                  <a:srgbClr val="C04F51"/>
                </a:solidFill>
              </a:rPr>
              <a:t>자치구별 주택 </a:t>
            </a:r>
            <a:r>
              <a:rPr lang="ko-KR" altLang="en-US" sz="2200" b="1" dirty="0" err="1" smtClean="0">
                <a:solidFill>
                  <a:srgbClr val="C04F51"/>
                </a:solidFill>
              </a:rPr>
              <a:t>세대수</a:t>
            </a:r>
            <a:r>
              <a:rPr lang="ko-KR" altLang="en-US" sz="2200" b="1" dirty="0" smtClean="0">
                <a:solidFill>
                  <a:srgbClr val="C04F51"/>
                </a:solidFill>
              </a:rPr>
              <a:t> 비교</a:t>
            </a:r>
            <a:endParaRPr lang="en-US" altLang="ko-KR" sz="2200" b="1" dirty="0">
              <a:solidFill>
                <a:srgbClr val="C04F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08" y="1329188"/>
            <a:ext cx="6882191" cy="52134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772" y="1175657"/>
            <a:ext cx="11625942" cy="5520487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802880" y="1478280"/>
            <a:ext cx="3596640" cy="4876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1658588"/>
            <a:ext cx="309332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아파트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, </a:t>
            </a: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공동주택 등에서 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/>
            </a:r>
            <a:b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</a:b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아파트만 추출</a:t>
            </a: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data.a1 &lt;-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data.add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%&gt;% subset(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공동주택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구분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=="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아파트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")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fig &lt;-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plot_ly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(data.a1, x = ~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관할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자치구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y=~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세대수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type = "box", split =~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관할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자치구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" name="꺾인 연결선 6"/>
          <p:cNvCxnSpPr/>
          <p:nvPr/>
        </p:nvCxnSpPr>
        <p:spPr>
          <a:xfrm rot="10800000" flipV="1">
            <a:off x="4409198" y="5013960"/>
            <a:ext cx="3774682" cy="1449836"/>
          </a:xfrm>
          <a:prstGeom prst="bentConnector3">
            <a:avLst>
              <a:gd name="adj1" fmla="val 26987"/>
            </a:avLst>
          </a:prstGeom>
          <a:ln w="38100">
            <a:solidFill>
              <a:srgbClr val="C04F5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3021712" y="2543702"/>
            <a:ext cx="1154048" cy="4015520"/>
          </a:xfrm>
          <a:prstGeom prst="roundRect">
            <a:avLst/>
          </a:prstGeom>
          <a:noFill/>
          <a:ln w="28575">
            <a:solidFill>
              <a:srgbClr val="C04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288907" y="4579065"/>
            <a:ext cx="2959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C04F51"/>
                </a:solidFill>
              </a:rPr>
              <a:t>다른 지역들보다 세대수가 많은 편</a:t>
            </a:r>
            <a:endParaRPr lang="en-US" altLang="ko-KR" b="1" dirty="0">
              <a:solidFill>
                <a:srgbClr val="C04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3789809" y="206398"/>
            <a:ext cx="4685406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b="1" dirty="0" smtClean="0">
                <a:solidFill>
                  <a:srgbClr val="C04F51"/>
                </a:solidFill>
              </a:rPr>
              <a:t>서구 아파트 </a:t>
            </a:r>
            <a:r>
              <a:rPr lang="ko-KR" altLang="en-US" sz="2200" b="1" dirty="0">
                <a:solidFill>
                  <a:srgbClr val="C04F51"/>
                </a:solidFill>
              </a:rPr>
              <a:t>밀</a:t>
            </a:r>
            <a:r>
              <a:rPr lang="ko-KR" altLang="en-US" sz="2200" b="1" dirty="0" smtClean="0">
                <a:solidFill>
                  <a:srgbClr val="C04F51"/>
                </a:solidFill>
              </a:rPr>
              <a:t>집지역 </a:t>
            </a:r>
            <a:endParaRPr lang="en-US" altLang="ko-KR" sz="2200" b="1" dirty="0">
              <a:solidFill>
                <a:srgbClr val="C04F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02" y="1329188"/>
            <a:ext cx="6763984" cy="52134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772" y="1175657"/>
            <a:ext cx="11625942" cy="5520487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802880" y="1478280"/>
            <a:ext cx="3596640" cy="4876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955678" y="1658588"/>
            <a:ext cx="309332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서구에 있는 아파트만 추출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data.a2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&lt;- data.a1 %&gt;% subset(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관할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자치구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=="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대전광역시 서구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</a:rPr>
              <a:t>Leaflet</a:t>
            </a:r>
            <a:r>
              <a:rPr lang="ko-KR" altLang="en-US" sz="1600" b="1" dirty="0" smtClean="0">
                <a:solidFill>
                  <a:srgbClr val="44546A">
                    <a:lumMod val="75000"/>
                  </a:srgbClr>
                </a:solidFill>
              </a:rPr>
              <a:t>이용하여 지도 그리기</a:t>
            </a:r>
            <a:endParaRPr lang="en-US" altLang="ko-KR" sz="16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leaflet(data=data.a2) %&gt;%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addTiles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() %&gt;%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addMarkers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(~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lon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~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lat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label=~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공동주택명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popup=~paste(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주소지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'&lt;BR&gt;',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주소지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sep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=''),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clusterOptions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=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markerClusterOptions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()) %&gt;%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setView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lng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=127.381653,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lat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=36.3523647, zoom = 10)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8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/>
          <p:nvPr/>
        </p:nvSpPr>
        <p:spPr>
          <a:xfrm>
            <a:off x="3789809" y="206398"/>
            <a:ext cx="4685406" cy="1106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200" b="1" dirty="0">
                <a:solidFill>
                  <a:srgbClr val="C04F51"/>
                </a:solidFill>
              </a:rPr>
              <a:t>서구 아파트 밀</a:t>
            </a:r>
            <a:r>
              <a:rPr lang="ko-KR" altLang="en-US" sz="2200" b="1" dirty="0" smtClean="0">
                <a:solidFill>
                  <a:srgbClr val="C04F51"/>
                </a:solidFill>
              </a:rPr>
              <a:t>집지역 </a:t>
            </a:r>
            <a:endParaRPr lang="en-US" altLang="ko-KR" sz="2200" b="1" dirty="0">
              <a:solidFill>
                <a:srgbClr val="C04F5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43" y="1312577"/>
            <a:ext cx="7833536" cy="52134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5772" y="1175657"/>
            <a:ext cx="11625942" cy="5520487"/>
          </a:xfrm>
          <a:prstGeom prst="rect">
            <a:avLst/>
          </a:prstGeom>
          <a:noFill/>
          <a:ln w="38100">
            <a:solidFill>
              <a:srgbClr val="65A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연결자 1"/>
          <p:cNvSpPr/>
          <p:nvPr/>
        </p:nvSpPr>
        <p:spPr>
          <a:xfrm>
            <a:off x="5608320" y="4282440"/>
            <a:ext cx="533400" cy="533400"/>
          </a:xfrm>
          <a:prstGeom prst="flowChartConnector">
            <a:avLst/>
          </a:prstGeom>
          <a:noFill/>
          <a:ln w="28575">
            <a:solidFill>
              <a:srgbClr val="C04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/>
          <p:cNvSpPr/>
          <p:nvPr/>
        </p:nvSpPr>
        <p:spPr>
          <a:xfrm>
            <a:off x="5760720" y="3531111"/>
            <a:ext cx="533400" cy="533400"/>
          </a:xfrm>
          <a:prstGeom prst="flowChartConnector">
            <a:avLst/>
          </a:prstGeom>
          <a:noFill/>
          <a:ln w="28575">
            <a:solidFill>
              <a:srgbClr val="C04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/>
          <p:cNvSpPr/>
          <p:nvPr/>
        </p:nvSpPr>
        <p:spPr>
          <a:xfrm>
            <a:off x="6294120" y="2741719"/>
            <a:ext cx="533400" cy="533400"/>
          </a:xfrm>
          <a:prstGeom prst="flowChartConnector">
            <a:avLst/>
          </a:prstGeom>
          <a:noFill/>
          <a:ln w="28575">
            <a:solidFill>
              <a:srgbClr val="C04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2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361</Words>
  <Application>Microsoft Office PowerPoint</Application>
  <PresentationFormat>와이드스크린</PresentationFormat>
  <Paragraphs>68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야놀자 야체 B</vt:lpstr>
      <vt:lpstr>Arial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33</cp:revision>
  <dcterms:created xsi:type="dcterms:W3CDTF">2019-12-10T04:04:34Z</dcterms:created>
  <dcterms:modified xsi:type="dcterms:W3CDTF">2022-02-21T11:44:08Z</dcterms:modified>
</cp:coreProperties>
</file>